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1" r:id="rId8"/>
    <p:sldId id="266" r:id="rId9"/>
    <p:sldId id="262" r:id="rId10"/>
    <p:sldId id="263" r:id="rId11"/>
    <p:sldId id="264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204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61DCC8-C435-4E87-9857-851F7D7D004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5037D3-404B-451F-9037-0398F4CA4889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• Excel – Data cleaning, pivot tables, utilization %</a:t>
          </a:r>
          <a:endParaRPr lang="en-US"/>
        </a:p>
      </dgm:t>
    </dgm:pt>
    <dgm:pt modelId="{18020C61-0C87-4985-91A9-E7764974FB44}" type="parTrans" cxnId="{BC60C25F-E57C-4652-8058-0B1EC12242D1}">
      <dgm:prSet/>
      <dgm:spPr/>
      <dgm:t>
        <a:bodyPr/>
        <a:lstStyle/>
        <a:p>
          <a:endParaRPr lang="en-US"/>
        </a:p>
      </dgm:t>
    </dgm:pt>
    <dgm:pt modelId="{C10AE82D-9CF0-4905-A67D-DE915ABCE7F0}" type="sibTrans" cxnId="{BC60C25F-E57C-4652-8058-0B1EC12242D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D41ED13-8078-4F2B-A4E8-C5D38E66E3F0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• Power BI – Interactive dashboards, weekly trends</a:t>
          </a:r>
          <a:endParaRPr lang="en-US"/>
        </a:p>
      </dgm:t>
    </dgm:pt>
    <dgm:pt modelId="{F79E2B69-6708-4F04-9EC7-7B8D509842D3}" type="parTrans" cxnId="{C780299F-0536-4BBB-A030-A7C7DD0DFA82}">
      <dgm:prSet/>
      <dgm:spPr/>
      <dgm:t>
        <a:bodyPr/>
        <a:lstStyle/>
        <a:p>
          <a:endParaRPr lang="en-US"/>
        </a:p>
      </dgm:t>
    </dgm:pt>
    <dgm:pt modelId="{9504CF1B-983A-4B9B-994F-75BA2C63E573}" type="sibTrans" cxnId="{C780299F-0536-4BBB-A030-A7C7DD0DFA8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45CBDCD-663B-4508-8339-55BA38E9A4AC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• Tableau – Advanced visualizations, storytelling</a:t>
          </a:r>
          <a:endParaRPr lang="en-US"/>
        </a:p>
      </dgm:t>
    </dgm:pt>
    <dgm:pt modelId="{2B73F1AF-63C1-4EDD-AFAC-9D703C1AE527}" type="parTrans" cxnId="{6BEC29A7-1557-461E-92CE-90BE322BDA41}">
      <dgm:prSet/>
      <dgm:spPr/>
      <dgm:t>
        <a:bodyPr/>
        <a:lstStyle/>
        <a:p>
          <a:endParaRPr lang="en-US"/>
        </a:p>
      </dgm:t>
    </dgm:pt>
    <dgm:pt modelId="{65659D92-47EA-433E-BDBD-EB2E48AA0426}" type="sibTrans" cxnId="{6BEC29A7-1557-461E-92CE-90BE322BDA4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3A1FACD-25EB-483E-8157-86455868006B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• SQL – Data extraction, queries</a:t>
          </a:r>
          <a:endParaRPr lang="en-US"/>
        </a:p>
      </dgm:t>
    </dgm:pt>
    <dgm:pt modelId="{3D46EC7C-0E81-4E7F-BBB7-EAE9B50CE115}" type="parTrans" cxnId="{20016354-4F56-40D7-8EC7-17B75DEA512A}">
      <dgm:prSet/>
      <dgm:spPr/>
      <dgm:t>
        <a:bodyPr/>
        <a:lstStyle/>
        <a:p>
          <a:endParaRPr lang="en-US"/>
        </a:p>
      </dgm:t>
    </dgm:pt>
    <dgm:pt modelId="{FC8F2C27-1C48-49D9-B883-02A2D6280E33}" type="sibTrans" cxnId="{20016354-4F56-40D7-8EC7-17B75DEA512A}">
      <dgm:prSet/>
      <dgm:spPr/>
      <dgm:t>
        <a:bodyPr/>
        <a:lstStyle/>
        <a:p>
          <a:endParaRPr lang="en-US"/>
        </a:p>
      </dgm:t>
    </dgm:pt>
    <dgm:pt modelId="{FA2E6AFD-710F-4C95-AE99-328BD28D0BCA}" type="pres">
      <dgm:prSet presAssocID="{CF61DCC8-C435-4E87-9857-851F7D7D004B}" presName="root" presStyleCnt="0">
        <dgm:presLayoutVars>
          <dgm:dir/>
          <dgm:resizeHandles val="exact"/>
        </dgm:presLayoutVars>
      </dgm:prSet>
      <dgm:spPr/>
    </dgm:pt>
    <dgm:pt modelId="{45B8180F-111D-4F85-9ECB-6B3140AE184D}" type="pres">
      <dgm:prSet presAssocID="{DE5037D3-404B-451F-9037-0398F4CA4889}" presName="compNode" presStyleCnt="0"/>
      <dgm:spPr/>
    </dgm:pt>
    <dgm:pt modelId="{BDA09EC2-BB64-4A83-AE63-923C35F83834}" type="pres">
      <dgm:prSet presAssocID="{DE5037D3-404B-451F-9037-0398F4CA4889}" presName="bgRect" presStyleLbl="bgShp" presStyleIdx="0" presStyleCnt="4"/>
      <dgm:spPr/>
    </dgm:pt>
    <dgm:pt modelId="{8BDFEA22-12E7-4A51-8C06-08C1F193FDD3}" type="pres">
      <dgm:prSet presAssocID="{DE5037D3-404B-451F-9037-0398F4CA488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p and bucket"/>
        </a:ext>
      </dgm:extLst>
    </dgm:pt>
    <dgm:pt modelId="{0AF68E19-3C5D-40E5-96F2-EB9EA048E00F}" type="pres">
      <dgm:prSet presAssocID="{DE5037D3-404B-451F-9037-0398F4CA4889}" presName="spaceRect" presStyleCnt="0"/>
      <dgm:spPr/>
    </dgm:pt>
    <dgm:pt modelId="{9A092809-61FE-4791-B14F-DC302D4B79C9}" type="pres">
      <dgm:prSet presAssocID="{DE5037D3-404B-451F-9037-0398F4CA4889}" presName="parTx" presStyleLbl="revTx" presStyleIdx="0" presStyleCnt="4">
        <dgm:presLayoutVars>
          <dgm:chMax val="0"/>
          <dgm:chPref val="0"/>
        </dgm:presLayoutVars>
      </dgm:prSet>
      <dgm:spPr/>
    </dgm:pt>
    <dgm:pt modelId="{83C10589-5F4B-42C2-911E-9B9083CF7D39}" type="pres">
      <dgm:prSet presAssocID="{C10AE82D-9CF0-4905-A67D-DE915ABCE7F0}" presName="sibTrans" presStyleCnt="0"/>
      <dgm:spPr/>
    </dgm:pt>
    <dgm:pt modelId="{83C1B1C7-5294-4952-A382-5A04D098D5D0}" type="pres">
      <dgm:prSet presAssocID="{DD41ED13-8078-4F2B-A4E8-C5D38E66E3F0}" presName="compNode" presStyleCnt="0"/>
      <dgm:spPr/>
    </dgm:pt>
    <dgm:pt modelId="{383CD261-0415-4F08-BE95-51D460183BCF}" type="pres">
      <dgm:prSet presAssocID="{DD41ED13-8078-4F2B-A4E8-C5D38E66E3F0}" presName="bgRect" presStyleLbl="bgShp" presStyleIdx="1" presStyleCnt="4"/>
      <dgm:spPr/>
    </dgm:pt>
    <dgm:pt modelId="{824D2ECA-1951-49BA-81DA-B4F8CAC264CA}" type="pres">
      <dgm:prSet presAssocID="{DD41ED13-8078-4F2B-A4E8-C5D38E66E3F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287D142E-BDCD-4900-9128-0A4E7633BD13}" type="pres">
      <dgm:prSet presAssocID="{DD41ED13-8078-4F2B-A4E8-C5D38E66E3F0}" presName="spaceRect" presStyleCnt="0"/>
      <dgm:spPr/>
    </dgm:pt>
    <dgm:pt modelId="{901B5C70-5203-4302-9EA1-2BE1CF580726}" type="pres">
      <dgm:prSet presAssocID="{DD41ED13-8078-4F2B-A4E8-C5D38E66E3F0}" presName="parTx" presStyleLbl="revTx" presStyleIdx="1" presStyleCnt="4">
        <dgm:presLayoutVars>
          <dgm:chMax val="0"/>
          <dgm:chPref val="0"/>
        </dgm:presLayoutVars>
      </dgm:prSet>
      <dgm:spPr/>
    </dgm:pt>
    <dgm:pt modelId="{D2C64C1B-FBD9-4F01-977B-36B6DE37625A}" type="pres">
      <dgm:prSet presAssocID="{9504CF1B-983A-4B9B-994F-75BA2C63E573}" presName="sibTrans" presStyleCnt="0"/>
      <dgm:spPr/>
    </dgm:pt>
    <dgm:pt modelId="{40DFCD7C-5B7A-416C-AD07-B1B3FD783A0C}" type="pres">
      <dgm:prSet presAssocID="{245CBDCD-663B-4508-8339-55BA38E9A4AC}" presName="compNode" presStyleCnt="0"/>
      <dgm:spPr/>
    </dgm:pt>
    <dgm:pt modelId="{5987373B-5C8F-4C2A-B8D2-E976A70F57F0}" type="pres">
      <dgm:prSet presAssocID="{245CBDCD-663B-4508-8339-55BA38E9A4AC}" presName="bgRect" presStyleLbl="bgShp" presStyleIdx="2" presStyleCnt="4"/>
      <dgm:spPr/>
    </dgm:pt>
    <dgm:pt modelId="{5079D358-C4E3-425D-A27C-69565D8B6C99}" type="pres">
      <dgm:prSet presAssocID="{245CBDCD-663B-4508-8339-55BA38E9A4A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0AEF2651-7800-4A3D-A41E-C012D86D3A56}" type="pres">
      <dgm:prSet presAssocID="{245CBDCD-663B-4508-8339-55BA38E9A4AC}" presName="spaceRect" presStyleCnt="0"/>
      <dgm:spPr/>
    </dgm:pt>
    <dgm:pt modelId="{66FD554B-F3E5-4C24-B3AD-A71A23617201}" type="pres">
      <dgm:prSet presAssocID="{245CBDCD-663B-4508-8339-55BA38E9A4AC}" presName="parTx" presStyleLbl="revTx" presStyleIdx="2" presStyleCnt="4">
        <dgm:presLayoutVars>
          <dgm:chMax val="0"/>
          <dgm:chPref val="0"/>
        </dgm:presLayoutVars>
      </dgm:prSet>
      <dgm:spPr/>
    </dgm:pt>
    <dgm:pt modelId="{95B55443-FC4E-48D5-A736-1259D999D5C9}" type="pres">
      <dgm:prSet presAssocID="{65659D92-47EA-433E-BDBD-EB2E48AA0426}" presName="sibTrans" presStyleCnt="0"/>
      <dgm:spPr/>
    </dgm:pt>
    <dgm:pt modelId="{972AF270-DEA0-4650-B51C-1EAB8D2324CD}" type="pres">
      <dgm:prSet presAssocID="{A3A1FACD-25EB-483E-8157-86455868006B}" presName="compNode" presStyleCnt="0"/>
      <dgm:spPr/>
    </dgm:pt>
    <dgm:pt modelId="{F9DA78CD-568A-4472-9A44-B3FC13738C84}" type="pres">
      <dgm:prSet presAssocID="{A3A1FACD-25EB-483E-8157-86455868006B}" presName="bgRect" presStyleLbl="bgShp" presStyleIdx="3" presStyleCnt="4"/>
      <dgm:spPr/>
    </dgm:pt>
    <dgm:pt modelId="{DE4A04C6-F0B0-4F5D-B908-D3DF6D73DF50}" type="pres">
      <dgm:prSet presAssocID="{A3A1FACD-25EB-483E-8157-86455868006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90F16C16-05D3-4B08-8AA6-5621BA062C8F}" type="pres">
      <dgm:prSet presAssocID="{A3A1FACD-25EB-483E-8157-86455868006B}" presName="spaceRect" presStyleCnt="0"/>
      <dgm:spPr/>
    </dgm:pt>
    <dgm:pt modelId="{648EEE70-4B0C-4221-8339-717F6C4FE28D}" type="pres">
      <dgm:prSet presAssocID="{A3A1FACD-25EB-483E-8157-86455868006B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05E9E205-660E-4851-B2D4-CD862FF5340C}" type="presOf" srcId="{A3A1FACD-25EB-483E-8157-86455868006B}" destId="{648EEE70-4B0C-4221-8339-717F6C4FE28D}" srcOrd="0" destOrd="0" presId="urn:microsoft.com/office/officeart/2018/2/layout/IconVerticalSolidList"/>
    <dgm:cxn modelId="{BC60C25F-E57C-4652-8058-0B1EC12242D1}" srcId="{CF61DCC8-C435-4E87-9857-851F7D7D004B}" destId="{DE5037D3-404B-451F-9037-0398F4CA4889}" srcOrd="0" destOrd="0" parTransId="{18020C61-0C87-4985-91A9-E7764974FB44}" sibTransId="{C10AE82D-9CF0-4905-A67D-DE915ABCE7F0}"/>
    <dgm:cxn modelId="{22DF2351-2199-4D5F-8CDA-969F5AE030A9}" type="presOf" srcId="{CF61DCC8-C435-4E87-9857-851F7D7D004B}" destId="{FA2E6AFD-710F-4C95-AE99-328BD28D0BCA}" srcOrd="0" destOrd="0" presId="urn:microsoft.com/office/officeart/2018/2/layout/IconVerticalSolidList"/>
    <dgm:cxn modelId="{D3FEA051-5471-407C-A73A-B5F97EBE48AD}" type="presOf" srcId="{245CBDCD-663B-4508-8339-55BA38E9A4AC}" destId="{66FD554B-F3E5-4C24-B3AD-A71A23617201}" srcOrd="0" destOrd="0" presId="urn:microsoft.com/office/officeart/2018/2/layout/IconVerticalSolidList"/>
    <dgm:cxn modelId="{20016354-4F56-40D7-8EC7-17B75DEA512A}" srcId="{CF61DCC8-C435-4E87-9857-851F7D7D004B}" destId="{A3A1FACD-25EB-483E-8157-86455868006B}" srcOrd="3" destOrd="0" parTransId="{3D46EC7C-0E81-4E7F-BBB7-EAE9B50CE115}" sibTransId="{FC8F2C27-1C48-49D9-B883-02A2D6280E33}"/>
    <dgm:cxn modelId="{C780299F-0536-4BBB-A030-A7C7DD0DFA82}" srcId="{CF61DCC8-C435-4E87-9857-851F7D7D004B}" destId="{DD41ED13-8078-4F2B-A4E8-C5D38E66E3F0}" srcOrd="1" destOrd="0" parTransId="{F79E2B69-6708-4F04-9EC7-7B8D509842D3}" sibTransId="{9504CF1B-983A-4B9B-994F-75BA2C63E573}"/>
    <dgm:cxn modelId="{6BEC29A7-1557-461E-92CE-90BE322BDA41}" srcId="{CF61DCC8-C435-4E87-9857-851F7D7D004B}" destId="{245CBDCD-663B-4508-8339-55BA38E9A4AC}" srcOrd="2" destOrd="0" parTransId="{2B73F1AF-63C1-4EDD-AFAC-9D703C1AE527}" sibTransId="{65659D92-47EA-433E-BDBD-EB2E48AA0426}"/>
    <dgm:cxn modelId="{7BAE2DC3-AC8A-4F82-B1E2-C49E3A7DC3D0}" type="presOf" srcId="{DE5037D3-404B-451F-9037-0398F4CA4889}" destId="{9A092809-61FE-4791-B14F-DC302D4B79C9}" srcOrd="0" destOrd="0" presId="urn:microsoft.com/office/officeart/2018/2/layout/IconVerticalSolidList"/>
    <dgm:cxn modelId="{E23CCAD1-2442-4608-821D-E6F3E6666A5B}" type="presOf" srcId="{DD41ED13-8078-4F2B-A4E8-C5D38E66E3F0}" destId="{901B5C70-5203-4302-9EA1-2BE1CF580726}" srcOrd="0" destOrd="0" presId="urn:microsoft.com/office/officeart/2018/2/layout/IconVerticalSolidList"/>
    <dgm:cxn modelId="{D65EFE5E-530A-4225-849C-FAC5EA7E745F}" type="presParOf" srcId="{FA2E6AFD-710F-4C95-AE99-328BD28D0BCA}" destId="{45B8180F-111D-4F85-9ECB-6B3140AE184D}" srcOrd="0" destOrd="0" presId="urn:microsoft.com/office/officeart/2018/2/layout/IconVerticalSolidList"/>
    <dgm:cxn modelId="{BD2EA536-8B86-4ED4-AB4C-746BD59C12F3}" type="presParOf" srcId="{45B8180F-111D-4F85-9ECB-6B3140AE184D}" destId="{BDA09EC2-BB64-4A83-AE63-923C35F83834}" srcOrd="0" destOrd="0" presId="urn:microsoft.com/office/officeart/2018/2/layout/IconVerticalSolidList"/>
    <dgm:cxn modelId="{387F298A-23CD-45A8-9757-22DD46ACEC6F}" type="presParOf" srcId="{45B8180F-111D-4F85-9ECB-6B3140AE184D}" destId="{8BDFEA22-12E7-4A51-8C06-08C1F193FDD3}" srcOrd="1" destOrd="0" presId="urn:microsoft.com/office/officeart/2018/2/layout/IconVerticalSolidList"/>
    <dgm:cxn modelId="{CB428DB2-6D30-4AEE-8177-0E8FE1ECB212}" type="presParOf" srcId="{45B8180F-111D-4F85-9ECB-6B3140AE184D}" destId="{0AF68E19-3C5D-40E5-96F2-EB9EA048E00F}" srcOrd="2" destOrd="0" presId="urn:microsoft.com/office/officeart/2018/2/layout/IconVerticalSolidList"/>
    <dgm:cxn modelId="{05A538CC-8316-4CD3-85D7-06928C5EF6EC}" type="presParOf" srcId="{45B8180F-111D-4F85-9ECB-6B3140AE184D}" destId="{9A092809-61FE-4791-B14F-DC302D4B79C9}" srcOrd="3" destOrd="0" presId="urn:microsoft.com/office/officeart/2018/2/layout/IconVerticalSolidList"/>
    <dgm:cxn modelId="{C40131DD-230A-45C6-8970-0153248BABC6}" type="presParOf" srcId="{FA2E6AFD-710F-4C95-AE99-328BD28D0BCA}" destId="{83C10589-5F4B-42C2-911E-9B9083CF7D39}" srcOrd="1" destOrd="0" presId="urn:microsoft.com/office/officeart/2018/2/layout/IconVerticalSolidList"/>
    <dgm:cxn modelId="{1F93642F-3A1A-4782-A1F6-F303F7ED03C1}" type="presParOf" srcId="{FA2E6AFD-710F-4C95-AE99-328BD28D0BCA}" destId="{83C1B1C7-5294-4952-A382-5A04D098D5D0}" srcOrd="2" destOrd="0" presId="urn:microsoft.com/office/officeart/2018/2/layout/IconVerticalSolidList"/>
    <dgm:cxn modelId="{D09D364F-FD51-467C-909A-E582B7F52B8B}" type="presParOf" srcId="{83C1B1C7-5294-4952-A382-5A04D098D5D0}" destId="{383CD261-0415-4F08-BE95-51D460183BCF}" srcOrd="0" destOrd="0" presId="urn:microsoft.com/office/officeart/2018/2/layout/IconVerticalSolidList"/>
    <dgm:cxn modelId="{7568CFC6-9792-4669-A3EA-FCF2D3787419}" type="presParOf" srcId="{83C1B1C7-5294-4952-A382-5A04D098D5D0}" destId="{824D2ECA-1951-49BA-81DA-B4F8CAC264CA}" srcOrd="1" destOrd="0" presId="urn:microsoft.com/office/officeart/2018/2/layout/IconVerticalSolidList"/>
    <dgm:cxn modelId="{2AF09C53-4EB1-448E-819F-A54F7FC67402}" type="presParOf" srcId="{83C1B1C7-5294-4952-A382-5A04D098D5D0}" destId="{287D142E-BDCD-4900-9128-0A4E7633BD13}" srcOrd="2" destOrd="0" presId="urn:microsoft.com/office/officeart/2018/2/layout/IconVerticalSolidList"/>
    <dgm:cxn modelId="{ECF6F012-D750-436C-853D-715B506651BB}" type="presParOf" srcId="{83C1B1C7-5294-4952-A382-5A04D098D5D0}" destId="{901B5C70-5203-4302-9EA1-2BE1CF580726}" srcOrd="3" destOrd="0" presId="urn:microsoft.com/office/officeart/2018/2/layout/IconVerticalSolidList"/>
    <dgm:cxn modelId="{024626DF-C09E-49E0-A7B2-CFDFAB9B9F8C}" type="presParOf" srcId="{FA2E6AFD-710F-4C95-AE99-328BD28D0BCA}" destId="{D2C64C1B-FBD9-4F01-977B-36B6DE37625A}" srcOrd="3" destOrd="0" presId="urn:microsoft.com/office/officeart/2018/2/layout/IconVerticalSolidList"/>
    <dgm:cxn modelId="{5B4550D7-358F-4377-B7C0-EE7337F41E65}" type="presParOf" srcId="{FA2E6AFD-710F-4C95-AE99-328BD28D0BCA}" destId="{40DFCD7C-5B7A-416C-AD07-B1B3FD783A0C}" srcOrd="4" destOrd="0" presId="urn:microsoft.com/office/officeart/2018/2/layout/IconVerticalSolidList"/>
    <dgm:cxn modelId="{726D6179-6DC5-4123-B03F-612798C8C6B8}" type="presParOf" srcId="{40DFCD7C-5B7A-416C-AD07-B1B3FD783A0C}" destId="{5987373B-5C8F-4C2A-B8D2-E976A70F57F0}" srcOrd="0" destOrd="0" presId="urn:microsoft.com/office/officeart/2018/2/layout/IconVerticalSolidList"/>
    <dgm:cxn modelId="{A5C607B5-0FCE-4E45-8B5A-80347EE1752F}" type="presParOf" srcId="{40DFCD7C-5B7A-416C-AD07-B1B3FD783A0C}" destId="{5079D358-C4E3-425D-A27C-69565D8B6C99}" srcOrd="1" destOrd="0" presId="urn:microsoft.com/office/officeart/2018/2/layout/IconVerticalSolidList"/>
    <dgm:cxn modelId="{216B95FF-20B4-499B-BD11-3ADF85000E68}" type="presParOf" srcId="{40DFCD7C-5B7A-416C-AD07-B1B3FD783A0C}" destId="{0AEF2651-7800-4A3D-A41E-C012D86D3A56}" srcOrd="2" destOrd="0" presId="urn:microsoft.com/office/officeart/2018/2/layout/IconVerticalSolidList"/>
    <dgm:cxn modelId="{9A445FC5-0BEF-4B32-B8E1-470D43B797C4}" type="presParOf" srcId="{40DFCD7C-5B7A-416C-AD07-B1B3FD783A0C}" destId="{66FD554B-F3E5-4C24-B3AD-A71A23617201}" srcOrd="3" destOrd="0" presId="urn:microsoft.com/office/officeart/2018/2/layout/IconVerticalSolidList"/>
    <dgm:cxn modelId="{9D784AEE-6FEC-4467-8AE9-D271E0F2DA03}" type="presParOf" srcId="{FA2E6AFD-710F-4C95-AE99-328BD28D0BCA}" destId="{95B55443-FC4E-48D5-A736-1259D999D5C9}" srcOrd="5" destOrd="0" presId="urn:microsoft.com/office/officeart/2018/2/layout/IconVerticalSolidList"/>
    <dgm:cxn modelId="{3D8848AB-EE61-4FAF-987C-E4EC9B6E89A9}" type="presParOf" srcId="{FA2E6AFD-710F-4C95-AE99-328BD28D0BCA}" destId="{972AF270-DEA0-4650-B51C-1EAB8D2324CD}" srcOrd="6" destOrd="0" presId="urn:microsoft.com/office/officeart/2018/2/layout/IconVerticalSolidList"/>
    <dgm:cxn modelId="{39786EC5-0825-4C54-9174-53B4DC104F41}" type="presParOf" srcId="{972AF270-DEA0-4650-B51C-1EAB8D2324CD}" destId="{F9DA78CD-568A-4472-9A44-B3FC13738C84}" srcOrd="0" destOrd="0" presId="urn:microsoft.com/office/officeart/2018/2/layout/IconVerticalSolidList"/>
    <dgm:cxn modelId="{F517CFC8-8FEC-4004-85DE-482B5BD730E8}" type="presParOf" srcId="{972AF270-DEA0-4650-B51C-1EAB8D2324CD}" destId="{DE4A04C6-F0B0-4F5D-B908-D3DF6D73DF50}" srcOrd="1" destOrd="0" presId="urn:microsoft.com/office/officeart/2018/2/layout/IconVerticalSolidList"/>
    <dgm:cxn modelId="{9199BAC5-BABB-4F9C-AA8E-AE48A4B58B31}" type="presParOf" srcId="{972AF270-DEA0-4650-B51C-1EAB8D2324CD}" destId="{90F16C16-05D3-4B08-8AA6-5621BA062C8F}" srcOrd="2" destOrd="0" presId="urn:microsoft.com/office/officeart/2018/2/layout/IconVerticalSolidList"/>
    <dgm:cxn modelId="{4126B531-3C06-41E3-9144-C62BC660A7EC}" type="presParOf" srcId="{972AF270-DEA0-4650-B51C-1EAB8D2324CD}" destId="{648EEE70-4B0C-4221-8339-717F6C4FE28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85B1B0-A3DC-4FAD-8F6A-2BE848060536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F948499-9AFA-4475-A1EF-38FE5FDEA58B}">
      <dgm:prSet custT="1"/>
      <dgm:spPr/>
      <dgm:t>
        <a:bodyPr/>
        <a:lstStyle/>
        <a:p>
          <a:r>
            <a:rPr lang="en-US" sz="1200" dirty="0"/>
            <a:t>• Excel – Quick calculations and simple reporting</a:t>
          </a:r>
        </a:p>
      </dgm:t>
    </dgm:pt>
    <dgm:pt modelId="{5E6D3C83-22B2-400D-8E4B-3C01E58CFC0A}" type="parTrans" cxnId="{B2F8B164-AB69-46C2-8BF8-74D5989F2D0E}">
      <dgm:prSet/>
      <dgm:spPr/>
      <dgm:t>
        <a:bodyPr/>
        <a:lstStyle/>
        <a:p>
          <a:endParaRPr lang="en-US"/>
        </a:p>
      </dgm:t>
    </dgm:pt>
    <dgm:pt modelId="{B885D29F-B770-4D38-B6A5-DEC71031B18E}" type="sibTrans" cxnId="{B2F8B164-AB69-46C2-8BF8-74D5989F2D0E}">
      <dgm:prSet/>
      <dgm:spPr/>
      <dgm:t>
        <a:bodyPr/>
        <a:lstStyle/>
        <a:p>
          <a:endParaRPr lang="en-US"/>
        </a:p>
      </dgm:t>
    </dgm:pt>
    <dgm:pt modelId="{2381D168-4AA9-440E-B664-4FCFEF71997F}">
      <dgm:prSet custT="1"/>
      <dgm:spPr/>
      <dgm:t>
        <a:bodyPr/>
        <a:lstStyle/>
        <a:p>
          <a:r>
            <a:rPr lang="en-US" sz="1200" dirty="0"/>
            <a:t>• Power BI – Strong interactivity and connectivity</a:t>
          </a:r>
        </a:p>
      </dgm:t>
    </dgm:pt>
    <dgm:pt modelId="{8A96CCF2-D255-4DB6-815F-2E7D91DFFDE7}" type="parTrans" cxnId="{8B3D51D2-2022-48FE-A74A-0D33B133D7B5}">
      <dgm:prSet/>
      <dgm:spPr/>
      <dgm:t>
        <a:bodyPr/>
        <a:lstStyle/>
        <a:p>
          <a:endParaRPr lang="en-US"/>
        </a:p>
      </dgm:t>
    </dgm:pt>
    <dgm:pt modelId="{92B3B9CB-DD41-4889-8B4D-A96211FB2329}" type="sibTrans" cxnId="{8B3D51D2-2022-48FE-A74A-0D33B133D7B5}">
      <dgm:prSet/>
      <dgm:spPr/>
      <dgm:t>
        <a:bodyPr/>
        <a:lstStyle/>
        <a:p>
          <a:endParaRPr lang="en-US"/>
        </a:p>
      </dgm:t>
    </dgm:pt>
    <dgm:pt modelId="{5D807EAB-6C83-4E3F-A7D6-1A2A2CF2EEFF}">
      <dgm:prSet custT="1"/>
      <dgm:spPr/>
      <dgm:t>
        <a:bodyPr/>
        <a:lstStyle/>
        <a:p>
          <a:r>
            <a:rPr lang="en-US" sz="1200" dirty="0"/>
            <a:t>• Tableau – Advanced visualization and storytelling</a:t>
          </a:r>
        </a:p>
      </dgm:t>
    </dgm:pt>
    <dgm:pt modelId="{0C5D23D5-8B2C-454E-BE16-8E710D65C509}" type="parTrans" cxnId="{3A0C9679-2289-4E01-948F-E1D67DB194D8}">
      <dgm:prSet/>
      <dgm:spPr/>
      <dgm:t>
        <a:bodyPr/>
        <a:lstStyle/>
        <a:p>
          <a:endParaRPr lang="en-US"/>
        </a:p>
      </dgm:t>
    </dgm:pt>
    <dgm:pt modelId="{7C86AF27-3317-4D3F-B94B-5CB4F39D2BB3}" type="sibTrans" cxnId="{3A0C9679-2289-4E01-948F-E1D67DB194D8}">
      <dgm:prSet/>
      <dgm:spPr/>
      <dgm:t>
        <a:bodyPr/>
        <a:lstStyle/>
        <a:p>
          <a:endParaRPr lang="en-US"/>
        </a:p>
      </dgm:t>
    </dgm:pt>
    <dgm:pt modelId="{F2437B50-A70A-473C-96D4-EC0CF4470FF8}">
      <dgm:prSet custT="1"/>
      <dgm:spPr/>
      <dgm:t>
        <a:bodyPr/>
        <a:lstStyle/>
        <a:p>
          <a:r>
            <a:rPr lang="en-US" sz="1200"/>
            <a:t>• SQL – Reliable backend querying</a:t>
          </a:r>
        </a:p>
      </dgm:t>
    </dgm:pt>
    <dgm:pt modelId="{CA539D92-B9AC-4648-B4AA-6A289A2F4436}" type="parTrans" cxnId="{B447A838-42F8-46BE-881B-2ACECA999AC4}">
      <dgm:prSet/>
      <dgm:spPr/>
      <dgm:t>
        <a:bodyPr/>
        <a:lstStyle/>
        <a:p>
          <a:endParaRPr lang="en-US"/>
        </a:p>
      </dgm:t>
    </dgm:pt>
    <dgm:pt modelId="{C66138AF-CD8B-4C6F-8AB8-A0D9CC1DC4B0}" type="sibTrans" cxnId="{B447A838-42F8-46BE-881B-2ACECA999AC4}">
      <dgm:prSet/>
      <dgm:spPr/>
      <dgm:t>
        <a:bodyPr/>
        <a:lstStyle/>
        <a:p>
          <a:endParaRPr lang="en-US"/>
        </a:p>
      </dgm:t>
    </dgm:pt>
    <dgm:pt modelId="{C603B987-1F41-4818-95BF-B38352EB062F}">
      <dgm:prSet custT="1"/>
      <dgm:spPr/>
      <dgm:t>
        <a:bodyPr/>
        <a:lstStyle/>
        <a:p>
          <a:r>
            <a:rPr lang="en-US" sz="1200" dirty="0"/>
            <a:t>→ Using multiple tools strengthened the overall analysis</a:t>
          </a:r>
        </a:p>
      </dgm:t>
    </dgm:pt>
    <dgm:pt modelId="{5A51333B-5D45-4BDD-9D59-8181EB043380}" type="parTrans" cxnId="{CCA68FCF-1807-4C31-BADC-0D0D3F3D1976}">
      <dgm:prSet/>
      <dgm:spPr/>
      <dgm:t>
        <a:bodyPr/>
        <a:lstStyle/>
        <a:p>
          <a:endParaRPr lang="en-US"/>
        </a:p>
      </dgm:t>
    </dgm:pt>
    <dgm:pt modelId="{DF44E642-5E94-4E37-A91D-DC232D98D30B}" type="sibTrans" cxnId="{CCA68FCF-1807-4C31-BADC-0D0D3F3D1976}">
      <dgm:prSet/>
      <dgm:spPr/>
      <dgm:t>
        <a:bodyPr/>
        <a:lstStyle/>
        <a:p>
          <a:endParaRPr lang="en-US"/>
        </a:p>
      </dgm:t>
    </dgm:pt>
    <dgm:pt modelId="{43646F3A-AD99-44F9-A1B4-190186210C18}" type="pres">
      <dgm:prSet presAssocID="{CF85B1B0-A3DC-4FAD-8F6A-2BE848060536}" presName="cycle" presStyleCnt="0">
        <dgm:presLayoutVars>
          <dgm:dir/>
          <dgm:resizeHandles val="exact"/>
        </dgm:presLayoutVars>
      </dgm:prSet>
      <dgm:spPr/>
    </dgm:pt>
    <dgm:pt modelId="{10EFFA5B-BDBC-45CF-A4B8-53D6292E5561}" type="pres">
      <dgm:prSet presAssocID="{7F948499-9AFA-4475-A1EF-38FE5FDEA58B}" presName="dummy" presStyleCnt="0"/>
      <dgm:spPr/>
    </dgm:pt>
    <dgm:pt modelId="{832A735B-EBDD-48C3-AB65-6CBEEC81B268}" type="pres">
      <dgm:prSet presAssocID="{7F948499-9AFA-4475-A1EF-38FE5FDEA58B}" presName="node" presStyleLbl="revTx" presStyleIdx="0" presStyleCnt="5">
        <dgm:presLayoutVars>
          <dgm:bulletEnabled val="1"/>
        </dgm:presLayoutVars>
      </dgm:prSet>
      <dgm:spPr/>
    </dgm:pt>
    <dgm:pt modelId="{3F62992C-022D-480E-9780-9E49CD8667EB}" type="pres">
      <dgm:prSet presAssocID="{B885D29F-B770-4D38-B6A5-DEC71031B18E}" presName="sibTrans" presStyleLbl="node1" presStyleIdx="0" presStyleCnt="5"/>
      <dgm:spPr/>
    </dgm:pt>
    <dgm:pt modelId="{0ADC365A-5EA0-4174-8638-B6FBDD22EB5D}" type="pres">
      <dgm:prSet presAssocID="{2381D168-4AA9-440E-B664-4FCFEF71997F}" presName="dummy" presStyleCnt="0"/>
      <dgm:spPr/>
    </dgm:pt>
    <dgm:pt modelId="{F83B0AFF-970C-4E9D-A53A-1390340558A8}" type="pres">
      <dgm:prSet presAssocID="{2381D168-4AA9-440E-B664-4FCFEF71997F}" presName="node" presStyleLbl="revTx" presStyleIdx="1" presStyleCnt="5">
        <dgm:presLayoutVars>
          <dgm:bulletEnabled val="1"/>
        </dgm:presLayoutVars>
      </dgm:prSet>
      <dgm:spPr/>
    </dgm:pt>
    <dgm:pt modelId="{2BA6ADCA-4378-42C3-AB93-3EB5143B5662}" type="pres">
      <dgm:prSet presAssocID="{92B3B9CB-DD41-4889-8B4D-A96211FB2329}" presName="sibTrans" presStyleLbl="node1" presStyleIdx="1" presStyleCnt="5"/>
      <dgm:spPr/>
    </dgm:pt>
    <dgm:pt modelId="{F9ADF1CF-B8A4-4766-8763-707B989081F7}" type="pres">
      <dgm:prSet presAssocID="{5D807EAB-6C83-4E3F-A7D6-1A2A2CF2EEFF}" presName="dummy" presStyleCnt="0"/>
      <dgm:spPr/>
    </dgm:pt>
    <dgm:pt modelId="{2835D5CB-02D9-45DC-9D3F-82E514F206B5}" type="pres">
      <dgm:prSet presAssocID="{5D807EAB-6C83-4E3F-A7D6-1A2A2CF2EEFF}" presName="node" presStyleLbl="revTx" presStyleIdx="2" presStyleCnt="5">
        <dgm:presLayoutVars>
          <dgm:bulletEnabled val="1"/>
        </dgm:presLayoutVars>
      </dgm:prSet>
      <dgm:spPr/>
    </dgm:pt>
    <dgm:pt modelId="{AD149834-A411-455E-865D-3C9D22B5A871}" type="pres">
      <dgm:prSet presAssocID="{7C86AF27-3317-4D3F-B94B-5CB4F39D2BB3}" presName="sibTrans" presStyleLbl="node1" presStyleIdx="2" presStyleCnt="5"/>
      <dgm:spPr/>
    </dgm:pt>
    <dgm:pt modelId="{3446CF29-B119-4BEC-A877-539033638BF5}" type="pres">
      <dgm:prSet presAssocID="{F2437B50-A70A-473C-96D4-EC0CF4470FF8}" presName="dummy" presStyleCnt="0"/>
      <dgm:spPr/>
    </dgm:pt>
    <dgm:pt modelId="{7082BCD3-F5C8-46B1-A1AE-87BB270B7628}" type="pres">
      <dgm:prSet presAssocID="{F2437B50-A70A-473C-96D4-EC0CF4470FF8}" presName="node" presStyleLbl="revTx" presStyleIdx="3" presStyleCnt="5">
        <dgm:presLayoutVars>
          <dgm:bulletEnabled val="1"/>
        </dgm:presLayoutVars>
      </dgm:prSet>
      <dgm:spPr/>
    </dgm:pt>
    <dgm:pt modelId="{41211997-1E5D-4741-B754-1D0ADBEFCE4B}" type="pres">
      <dgm:prSet presAssocID="{C66138AF-CD8B-4C6F-8AB8-A0D9CC1DC4B0}" presName="sibTrans" presStyleLbl="node1" presStyleIdx="3" presStyleCnt="5"/>
      <dgm:spPr/>
    </dgm:pt>
    <dgm:pt modelId="{738CB9E3-E067-4894-B758-CDA58233BEB6}" type="pres">
      <dgm:prSet presAssocID="{C603B987-1F41-4818-95BF-B38352EB062F}" presName="dummy" presStyleCnt="0"/>
      <dgm:spPr/>
    </dgm:pt>
    <dgm:pt modelId="{A584F43B-8753-4CCF-BAB6-7AED8CEEA157}" type="pres">
      <dgm:prSet presAssocID="{C603B987-1F41-4818-95BF-B38352EB062F}" presName="node" presStyleLbl="revTx" presStyleIdx="4" presStyleCnt="5">
        <dgm:presLayoutVars>
          <dgm:bulletEnabled val="1"/>
        </dgm:presLayoutVars>
      </dgm:prSet>
      <dgm:spPr/>
    </dgm:pt>
    <dgm:pt modelId="{C50FD116-C20F-4FFB-A537-6ECBFAE464DB}" type="pres">
      <dgm:prSet presAssocID="{DF44E642-5E94-4E37-A91D-DC232D98D30B}" presName="sibTrans" presStyleLbl="node1" presStyleIdx="4" presStyleCnt="5"/>
      <dgm:spPr/>
    </dgm:pt>
  </dgm:ptLst>
  <dgm:cxnLst>
    <dgm:cxn modelId="{1ACB4117-3242-4FFD-8609-DDD9EDA0A883}" type="presOf" srcId="{C603B987-1F41-4818-95BF-B38352EB062F}" destId="{A584F43B-8753-4CCF-BAB6-7AED8CEEA157}" srcOrd="0" destOrd="0" presId="urn:microsoft.com/office/officeart/2005/8/layout/cycle1"/>
    <dgm:cxn modelId="{0EA4DF1F-D23F-47B6-A9B5-6F85FDC83C8B}" type="presOf" srcId="{92B3B9CB-DD41-4889-8B4D-A96211FB2329}" destId="{2BA6ADCA-4378-42C3-AB93-3EB5143B5662}" srcOrd="0" destOrd="0" presId="urn:microsoft.com/office/officeart/2005/8/layout/cycle1"/>
    <dgm:cxn modelId="{40A84A21-10D5-4DBC-B10E-D270FCB9F057}" type="presOf" srcId="{7F948499-9AFA-4475-A1EF-38FE5FDEA58B}" destId="{832A735B-EBDD-48C3-AB65-6CBEEC81B268}" srcOrd="0" destOrd="0" presId="urn:microsoft.com/office/officeart/2005/8/layout/cycle1"/>
    <dgm:cxn modelId="{29957D25-18E1-45A0-8B8D-955381ADD31B}" type="presOf" srcId="{F2437B50-A70A-473C-96D4-EC0CF4470FF8}" destId="{7082BCD3-F5C8-46B1-A1AE-87BB270B7628}" srcOrd="0" destOrd="0" presId="urn:microsoft.com/office/officeart/2005/8/layout/cycle1"/>
    <dgm:cxn modelId="{C8F54832-3291-4FB5-BA26-E886F3FAAB1C}" type="presOf" srcId="{7C86AF27-3317-4D3F-B94B-5CB4F39D2BB3}" destId="{AD149834-A411-455E-865D-3C9D22B5A871}" srcOrd="0" destOrd="0" presId="urn:microsoft.com/office/officeart/2005/8/layout/cycle1"/>
    <dgm:cxn modelId="{0B0D7F37-CB0D-4F67-AFE9-B526AB070A4E}" type="presOf" srcId="{C66138AF-CD8B-4C6F-8AB8-A0D9CC1DC4B0}" destId="{41211997-1E5D-4741-B754-1D0ADBEFCE4B}" srcOrd="0" destOrd="0" presId="urn:microsoft.com/office/officeart/2005/8/layout/cycle1"/>
    <dgm:cxn modelId="{B447A838-42F8-46BE-881B-2ACECA999AC4}" srcId="{CF85B1B0-A3DC-4FAD-8F6A-2BE848060536}" destId="{F2437B50-A70A-473C-96D4-EC0CF4470FF8}" srcOrd="3" destOrd="0" parTransId="{CA539D92-B9AC-4648-B4AA-6A289A2F4436}" sibTransId="{C66138AF-CD8B-4C6F-8AB8-A0D9CC1DC4B0}"/>
    <dgm:cxn modelId="{97999139-CD0E-46C0-B55C-4CD3B7204CF7}" type="presOf" srcId="{DF44E642-5E94-4E37-A91D-DC232D98D30B}" destId="{C50FD116-C20F-4FFB-A537-6ECBFAE464DB}" srcOrd="0" destOrd="0" presId="urn:microsoft.com/office/officeart/2005/8/layout/cycle1"/>
    <dgm:cxn modelId="{B2F8B164-AB69-46C2-8BF8-74D5989F2D0E}" srcId="{CF85B1B0-A3DC-4FAD-8F6A-2BE848060536}" destId="{7F948499-9AFA-4475-A1EF-38FE5FDEA58B}" srcOrd="0" destOrd="0" parTransId="{5E6D3C83-22B2-400D-8E4B-3C01E58CFC0A}" sibTransId="{B885D29F-B770-4D38-B6A5-DEC71031B18E}"/>
    <dgm:cxn modelId="{8C474E4B-8FE0-488B-8B6C-64C7D39D91FF}" type="presOf" srcId="{2381D168-4AA9-440E-B664-4FCFEF71997F}" destId="{F83B0AFF-970C-4E9D-A53A-1390340558A8}" srcOrd="0" destOrd="0" presId="urn:microsoft.com/office/officeart/2005/8/layout/cycle1"/>
    <dgm:cxn modelId="{A3541250-1B21-49D5-9210-9C86993E3A56}" type="presOf" srcId="{CF85B1B0-A3DC-4FAD-8F6A-2BE848060536}" destId="{43646F3A-AD99-44F9-A1B4-190186210C18}" srcOrd="0" destOrd="0" presId="urn:microsoft.com/office/officeart/2005/8/layout/cycle1"/>
    <dgm:cxn modelId="{3A0C9679-2289-4E01-948F-E1D67DB194D8}" srcId="{CF85B1B0-A3DC-4FAD-8F6A-2BE848060536}" destId="{5D807EAB-6C83-4E3F-A7D6-1A2A2CF2EEFF}" srcOrd="2" destOrd="0" parTransId="{0C5D23D5-8B2C-454E-BE16-8E710D65C509}" sibTransId="{7C86AF27-3317-4D3F-B94B-5CB4F39D2BB3}"/>
    <dgm:cxn modelId="{60C3A0AF-AAB4-4D2E-91DD-91AD52C61C99}" type="presOf" srcId="{B885D29F-B770-4D38-B6A5-DEC71031B18E}" destId="{3F62992C-022D-480E-9780-9E49CD8667EB}" srcOrd="0" destOrd="0" presId="urn:microsoft.com/office/officeart/2005/8/layout/cycle1"/>
    <dgm:cxn modelId="{CCA68FCF-1807-4C31-BADC-0D0D3F3D1976}" srcId="{CF85B1B0-A3DC-4FAD-8F6A-2BE848060536}" destId="{C603B987-1F41-4818-95BF-B38352EB062F}" srcOrd="4" destOrd="0" parTransId="{5A51333B-5D45-4BDD-9D59-8181EB043380}" sibTransId="{DF44E642-5E94-4E37-A91D-DC232D98D30B}"/>
    <dgm:cxn modelId="{8B3D51D2-2022-48FE-A74A-0D33B133D7B5}" srcId="{CF85B1B0-A3DC-4FAD-8F6A-2BE848060536}" destId="{2381D168-4AA9-440E-B664-4FCFEF71997F}" srcOrd="1" destOrd="0" parTransId="{8A96CCF2-D255-4DB6-815F-2E7D91DFFDE7}" sibTransId="{92B3B9CB-DD41-4889-8B4D-A96211FB2329}"/>
    <dgm:cxn modelId="{DA14FBF5-D0CB-4B86-9235-3521460B6A2D}" type="presOf" srcId="{5D807EAB-6C83-4E3F-A7D6-1A2A2CF2EEFF}" destId="{2835D5CB-02D9-45DC-9D3F-82E514F206B5}" srcOrd="0" destOrd="0" presId="urn:microsoft.com/office/officeart/2005/8/layout/cycle1"/>
    <dgm:cxn modelId="{015414B7-5BA8-4ECF-A3E4-88A561C928C3}" type="presParOf" srcId="{43646F3A-AD99-44F9-A1B4-190186210C18}" destId="{10EFFA5B-BDBC-45CF-A4B8-53D6292E5561}" srcOrd="0" destOrd="0" presId="urn:microsoft.com/office/officeart/2005/8/layout/cycle1"/>
    <dgm:cxn modelId="{E4D581F8-2AB9-4C6C-957D-A6370F5396B5}" type="presParOf" srcId="{43646F3A-AD99-44F9-A1B4-190186210C18}" destId="{832A735B-EBDD-48C3-AB65-6CBEEC81B268}" srcOrd="1" destOrd="0" presId="urn:microsoft.com/office/officeart/2005/8/layout/cycle1"/>
    <dgm:cxn modelId="{CF606B2D-F732-4605-8265-ED5DF56D9D39}" type="presParOf" srcId="{43646F3A-AD99-44F9-A1B4-190186210C18}" destId="{3F62992C-022D-480E-9780-9E49CD8667EB}" srcOrd="2" destOrd="0" presId="urn:microsoft.com/office/officeart/2005/8/layout/cycle1"/>
    <dgm:cxn modelId="{5E09FE7C-098F-48FE-870E-52425E6B74C1}" type="presParOf" srcId="{43646F3A-AD99-44F9-A1B4-190186210C18}" destId="{0ADC365A-5EA0-4174-8638-B6FBDD22EB5D}" srcOrd="3" destOrd="0" presId="urn:microsoft.com/office/officeart/2005/8/layout/cycle1"/>
    <dgm:cxn modelId="{D1D94A65-EA6A-4E73-9027-7B4C18949505}" type="presParOf" srcId="{43646F3A-AD99-44F9-A1B4-190186210C18}" destId="{F83B0AFF-970C-4E9D-A53A-1390340558A8}" srcOrd="4" destOrd="0" presId="urn:microsoft.com/office/officeart/2005/8/layout/cycle1"/>
    <dgm:cxn modelId="{A8E35E16-F316-4C66-AE71-69EB421FAF36}" type="presParOf" srcId="{43646F3A-AD99-44F9-A1B4-190186210C18}" destId="{2BA6ADCA-4378-42C3-AB93-3EB5143B5662}" srcOrd="5" destOrd="0" presId="urn:microsoft.com/office/officeart/2005/8/layout/cycle1"/>
    <dgm:cxn modelId="{C82091FB-38FA-4C7D-A85E-AEC517936235}" type="presParOf" srcId="{43646F3A-AD99-44F9-A1B4-190186210C18}" destId="{F9ADF1CF-B8A4-4766-8763-707B989081F7}" srcOrd="6" destOrd="0" presId="urn:microsoft.com/office/officeart/2005/8/layout/cycle1"/>
    <dgm:cxn modelId="{C2659CF0-1279-4317-A260-AFCE5DBEFE9F}" type="presParOf" srcId="{43646F3A-AD99-44F9-A1B4-190186210C18}" destId="{2835D5CB-02D9-45DC-9D3F-82E514F206B5}" srcOrd="7" destOrd="0" presId="urn:microsoft.com/office/officeart/2005/8/layout/cycle1"/>
    <dgm:cxn modelId="{07FACA8A-719F-49A5-99C0-B7DC713E10DA}" type="presParOf" srcId="{43646F3A-AD99-44F9-A1B4-190186210C18}" destId="{AD149834-A411-455E-865D-3C9D22B5A871}" srcOrd="8" destOrd="0" presId="urn:microsoft.com/office/officeart/2005/8/layout/cycle1"/>
    <dgm:cxn modelId="{D48E3BF7-6704-4EA5-ACF4-896D65A2DA50}" type="presParOf" srcId="{43646F3A-AD99-44F9-A1B4-190186210C18}" destId="{3446CF29-B119-4BEC-A877-539033638BF5}" srcOrd="9" destOrd="0" presId="urn:microsoft.com/office/officeart/2005/8/layout/cycle1"/>
    <dgm:cxn modelId="{D063F46D-F2DA-4891-8583-B55C004C0757}" type="presParOf" srcId="{43646F3A-AD99-44F9-A1B4-190186210C18}" destId="{7082BCD3-F5C8-46B1-A1AE-87BB270B7628}" srcOrd="10" destOrd="0" presId="urn:microsoft.com/office/officeart/2005/8/layout/cycle1"/>
    <dgm:cxn modelId="{D0D2FB48-09D9-4DD4-9105-67D5E2F7FFE9}" type="presParOf" srcId="{43646F3A-AD99-44F9-A1B4-190186210C18}" destId="{41211997-1E5D-4741-B754-1D0ADBEFCE4B}" srcOrd="11" destOrd="0" presId="urn:microsoft.com/office/officeart/2005/8/layout/cycle1"/>
    <dgm:cxn modelId="{B296D10E-2A11-4CE8-89F3-E6909C5A5417}" type="presParOf" srcId="{43646F3A-AD99-44F9-A1B4-190186210C18}" destId="{738CB9E3-E067-4894-B758-CDA58233BEB6}" srcOrd="12" destOrd="0" presId="urn:microsoft.com/office/officeart/2005/8/layout/cycle1"/>
    <dgm:cxn modelId="{E23C055B-451E-4613-BFA2-21F55CD8593C}" type="presParOf" srcId="{43646F3A-AD99-44F9-A1B4-190186210C18}" destId="{A584F43B-8753-4CCF-BAB6-7AED8CEEA157}" srcOrd="13" destOrd="0" presId="urn:microsoft.com/office/officeart/2005/8/layout/cycle1"/>
    <dgm:cxn modelId="{35785256-D699-42A0-B17B-DE85676A4389}" type="presParOf" srcId="{43646F3A-AD99-44F9-A1B4-190186210C18}" destId="{C50FD116-C20F-4FFB-A537-6ECBFAE464DB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09EC2-BB64-4A83-AE63-923C35F83834}">
      <dsp:nvSpPr>
        <dsp:cNvPr id="0" name=""/>
        <dsp:cNvSpPr/>
      </dsp:nvSpPr>
      <dsp:spPr>
        <a:xfrm>
          <a:off x="0" y="1662"/>
          <a:ext cx="8645978" cy="8426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DFEA22-12E7-4A51-8C06-08C1F193FDD3}">
      <dsp:nvSpPr>
        <dsp:cNvPr id="0" name=""/>
        <dsp:cNvSpPr/>
      </dsp:nvSpPr>
      <dsp:spPr>
        <a:xfrm>
          <a:off x="254903" y="191260"/>
          <a:ext cx="463460" cy="46346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092809-61FE-4791-B14F-DC302D4B79C9}">
      <dsp:nvSpPr>
        <dsp:cNvPr id="0" name=""/>
        <dsp:cNvSpPr/>
      </dsp:nvSpPr>
      <dsp:spPr>
        <a:xfrm>
          <a:off x="973267" y="1662"/>
          <a:ext cx="7672710" cy="842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181" tIns="89181" rIns="89181" bIns="8918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• Excel – Data cleaning, pivot tables, utilization %</a:t>
          </a:r>
          <a:endParaRPr lang="en-US" sz="2200" kern="1200"/>
        </a:p>
      </dsp:txBody>
      <dsp:txXfrm>
        <a:off x="973267" y="1662"/>
        <a:ext cx="7672710" cy="842656"/>
      </dsp:txXfrm>
    </dsp:sp>
    <dsp:sp modelId="{383CD261-0415-4F08-BE95-51D460183BCF}">
      <dsp:nvSpPr>
        <dsp:cNvPr id="0" name=""/>
        <dsp:cNvSpPr/>
      </dsp:nvSpPr>
      <dsp:spPr>
        <a:xfrm>
          <a:off x="0" y="1054982"/>
          <a:ext cx="8645978" cy="8426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4D2ECA-1951-49BA-81DA-B4F8CAC264CA}">
      <dsp:nvSpPr>
        <dsp:cNvPr id="0" name=""/>
        <dsp:cNvSpPr/>
      </dsp:nvSpPr>
      <dsp:spPr>
        <a:xfrm>
          <a:off x="254903" y="1244580"/>
          <a:ext cx="463460" cy="46346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1B5C70-5203-4302-9EA1-2BE1CF580726}">
      <dsp:nvSpPr>
        <dsp:cNvPr id="0" name=""/>
        <dsp:cNvSpPr/>
      </dsp:nvSpPr>
      <dsp:spPr>
        <a:xfrm>
          <a:off x="973267" y="1054982"/>
          <a:ext cx="7672710" cy="842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181" tIns="89181" rIns="89181" bIns="8918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• Power BI – Interactive dashboards, weekly trends</a:t>
          </a:r>
          <a:endParaRPr lang="en-US" sz="2200" kern="1200"/>
        </a:p>
      </dsp:txBody>
      <dsp:txXfrm>
        <a:off x="973267" y="1054982"/>
        <a:ext cx="7672710" cy="842656"/>
      </dsp:txXfrm>
    </dsp:sp>
    <dsp:sp modelId="{5987373B-5C8F-4C2A-B8D2-E976A70F57F0}">
      <dsp:nvSpPr>
        <dsp:cNvPr id="0" name=""/>
        <dsp:cNvSpPr/>
      </dsp:nvSpPr>
      <dsp:spPr>
        <a:xfrm>
          <a:off x="0" y="2108303"/>
          <a:ext cx="8645978" cy="8426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79D358-C4E3-425D-A27C-69565D8B6C99}">
      <dsp:nvSpPr>
        <dsp:cNvPr id="0" name=""/>
        <dsp:cNvSpPr/>
      </dsp:nvSpPr>
      <dsp:spPr>
        <a:xfrm>
          <a:off x="254903" y="2297900"/>
          <a:ext cx="463460" cy="46346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FD554B-F3E5-4C24-B3AD-A71A23617201}">
      <dsp:nvSpPr>
        <dsp:cNvPr id="0" name=""/>
        <dsp:cNvSpPr/>
      </dsp:nvSpPr>
      <dsp:spPr>
        <a:xfrm>
          <a:off x="973267" y="2108303"/>
          <a:ext cx="7672710" cy="842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181" tIns="89181" rIns="89181" bIns="8918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• Tableau – Advanced visualizations, storytelling</a:t>
          </a:r>
          <a:endParaRPr lang="en-US" sz="2200" kern="1200"/>
        </a:p>
      </dsp:txBody>
      <dsp:txXfrm>
        <a:off x="973267" y="2108303"/>
        <a:ext cx="7672710" cy="842656"/>
      </dsp:txXfrm>
    </dsp:sp>
    <dsp:sp modelId="{F9DA78CD-568A-4472-9A44-B3FC13738C84}">
      <dsp:nvSpPr>
        <dsp:cNvPr id="0" name=""/>
        <dsp:cNvSpPr/>
      </dsp:nvSpPr>
      <dsp:spPr>
        <a:xfrm>
          <a:off x="0" y="3161623"/>
          <a:ext cx="8645978" cy="84265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4A04C6-F0B0-4F5D-B908-D3DF6D73DF50}">
      <dsp:nvSpPr>
        <dsp:cNvPr id="0" name=""/>
        <dsp:cNvSpPr/>
      </dsp:nvSpPr>
      <dsp:spPr>
        <a:xfrm>
          <a:off x="254903" y="3351220"/>
          <a:ext cx="463460" cy="46346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8EEE70-4B0C-4221-8339-717F6C4FE28D}">
      <dsp:nvSpPr>
        <dsp:cNvPr id="0" name=""/>
        <dsp:cNvSpPr/>
      </dsp:nvSpPr>
      <dsp:spPr>
        <a:xfrm>
          <a:off x="973267" y="3161623"/>
          <a:ext cx="7672710" cy="8426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181" tIns="89181" rIns="89181" bIns="89181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• SQL – Data extraction, queries</a:t>
          </a:r>
          <a:endParaRPr lang="en-US" sz="2200" kern="1200"/>
        </a:p>
      </dsp:txBody>
      <dsp:txXfrm>
        <a:off x="973267" y="3161623"/>
        <a:ext cx="7672710" cy="8426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2A735B-EBDD-48C3-AB65-6CBEEC81B268}">
      <dsp:nvSpPr>
        <dsp:cNvPr id="0" name=""/>
        <dsp:cNvSpPr/>
      </dsp:nvSpPr>
      <dsp:spPr>
        <a:xfrm>
          <a:off x="2231216" y="487180"/>
          <a:ext cx="870027" cy="870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• Excel – Quick calculations and simple reporting</a:t>
          </a:r>
        </a:p>
      </dsp:txBody>
      <dsp:txXfrm>
        <a:off x="2231216" y="487180"/>
        <a:ext cx="870027" cy="870027"/>
      </dsp:txXfrm>
    </dsp:sp>
    <dsp:sp modelId="{3F62992C-022D-480E-9780-9E49CD8667EB}">
      <dsp:nvSpPr>
        <dsp:cNvPr id="0" name=""/>
        <dsp:cNvSpPr/>
      </dsp:nvSpPr>
      <dsp:spPr>
        <a:xfrm>
          <a:off x="181593" y="461648"/>
          <a:ext cx="3265766" cy="3265766"/>
        </a:xfrm>
        <a:prstGeom prst="circularArrow">
          <a:avLst>
            <a:gd name="adj1" fmla="val 5195"/>
            <a:gd name="adj2" fmla="val 335535"/>
            <a:gd name="adj3" fmla="val 21294783"/>
            <a:gd name="adj4" fmla="val 19764888"/>
            <a:gd name="adj5" fmla="val 6061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3B0AFF-970C-4E9D-A53A-1390340558A8}">
      <dsp:nvSpPr>
        <dsp:cNvPr id="0" name=""/>
        <dsp:cNvSpPr/>
      </dsp:nvSpPr>
      <dsp:spPr>
        <a:xfrm>
          <a:off x="2757629" y="2107311"/>
          <a:ext cx="870027" cy="870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• Power BI – Strong interactivity and connectivity</a:t>
          </a:r>
        </a:p>
      </dsp:txBody>
      <dsp:txXfrm>
        <a:off x="2757629" y="2107311"/>
        <a:ext cx="870027" cy="870027"/>
      </dsp:txXfrm>
    </dsp:sp>
    <dsp:sp modelId="{2BA6ADCA-4378-42C3-AB93-3EB5143B5662}">
      <dsp:nvSpPr>
        <dsp:cNvPr id="0" name=""/>
        <dsp:cNvSpPr/>
      </dsp:nvSpPr>
      <dsp:spPr>
        <a:xfrm>
          <a:off x="181593" y="461648"/>
          <a:ext cx="3265766" cy="3265766"/>
        </a:xfrm>
        <a:prstGeom prst="circularArrow">
          <a:avLst>
            <a:gd name="adj1" fmla="val 5195"/>
            <a:gd name="adj2" fmla="val 335535"/>
            <a:gd name="adj3" fmla="val 4016296"/>
            <a:gd name="adj4" fmla="val 2251966"/>
            <a:gd name="adj5" fmla="val 6061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35D5CB-02D9-45DC-9D3F-82E514F206B5}">
      <dsp:nvSpPr>
        <dsp:cNvPr id="0" name=""/>
        <dsp:cNvSpPr/>
      </dsp:nvSpPr>
      <dsp:spPr>
        <a:xfrm>
          <a:off x="1379463" y="3108607"/>
          <a:ext cx="870027" cy="870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• Tableau – Advanced visualization and storytelling</a:t>
          </a:r>
        </a:p>
      </dsp:txBody>
      <dsp:txXfrm>
        <a:off x="1379463" y="3108607"/>
        <a:ext cx="870027" cy="870027"/>
      </dsp:txXfrm>
    </dsp:sp>
    <dsp:sp modelId="{AD149834-A411-455E-865D-3C9D22B5A871}">
      <dsp:nvSpPr>
        <dsp:cNvPr id="0" name=""/>
        <dsp:cNvSpPr/>
      </dsp:nvSpPr>
      <dsp:spPr>
        <a:xfrm>
          <a:off x="181593" y="461648"/>
          <a:ext cx="3265766" cy="3265766"/>
        </a:xfrm>
        <a:prstGeom prst="circularArrow">
          <a:avLst>
            <a:gd name="adj1" fmla="val 5195"/>
            <a:gd name="adj2" fmla="val 335535"/>
            <a:gd name="adj3" fmla="val 8212500"/>
            <a:gd name="adj4" fmla="val 6448170"/>
            <a:gd name="adj5" fmla="val 6061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82BCD3-F5C8-46B1-A1AE-87BB270B7628}">
      <dsp:nvSpPr>
        <dsp:cNvPr id="0" name=""/>
        <dsp:cNvSpPr/>
      </dsp:nvSpPr>
      <dsp:spPr>
        <a:xfrm>
          <a:off x="1297" y="2107311"/>
          <a:ext cx="870027" cy="870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SQL – Reliable backend querying</a:t>
          </a:r>
        </a:p>
      </dsp:txBody>
      <dsp:txXfrm>
        <a:off x="1297" y="2107311"/>
        <a:ext cx="870027" cy="870027"/>
      </dsp:txXfrm>
    </dsp:sp>
    <dsp:sp modelId="{41211997-1E5D-4741-B754-1D0ADBEFCE4B}">
      <dsp:nvSpPr>
        <dsp:cNvPr id="0" name=""/>
        <dsp:cNvSpPr/>
      </dsp:nvSpPr>
      <dsp:spPr>
        <a:xfrm>
          <a:off x="181593" y="461648"/>
          <a:ext cx="3265766" cy="3265766"/>
        </a:xfrm>
        <a:prstGeom prst="circularArrow">
          <a:avLst>
            <a:gd name="adj1" fmla="val 5195"/>
            <a:gd name="adj2" fmla="val 335535"/>
            <a:gd name="adj3" fmla="val 12299577"/>
            <a:gd name="adj4" fmla="val 10769682"/>
            <a:gd name="adj5" fmla="val 6061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84F43B-8753-4CCF-BAB6-7AED8CEEA157}">
      <dsp:nvSpPr>
        <dsp:cNvPr id="0" name=""/>
        <dsp:cNvSpPr/>
      </dsp:nvSpPr>
      <dsp:spPr>
        <a:xfrm>
          <a:off x="527709" y="487180"/>
          <a:ext cx="870027" cy="870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→ Using multiple tools strengthened the overall analysis</a:t>
          </a:r>
        </a:p>
      </dsp:txBody>
      <dsp:txXfrm>
        <a:off x="527709" y="487180"/>
        <a:ext cx="870027" cy="870027"/>
      </dsp:txXfrm>
    </dsp:sp>
    <dsp:sp modelId="{C50FD116-C20F-4FFB-A537-6ECBFAE464DB}">
      <dsp:nvSpPr>
        <dsp:cNvPr id="0" name=""/>
        <dsp:cNvSpPr/>
      </dsp:nvSpPr>
      <dsp:spPr>
        <a:xfrm>
          <a:off x="181593" y="461648"/>
          <a:ext cx="3265766" cy="3265766"/>
        </a:xfrm>
        <a:prstGeom prst="circularArrow">
          <a:avLst>
            <a:gd name="adj1" fmla="val 5195"/>
            <a:gd name="adj2" fmla="val 335535"/>
            <a:gd name="adj3" fmla="val 16867279"/>
            <a:gd name="adj4" fmla="val 15197186"/>
            <a:gd name="adj5" fmla="val 6061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jpe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B52E7-FEEA-45E0-5895-14C8DF775F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7A7766-3ED0-27A8-4793-687E3C3D8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DE48A-0656-5994-BA6B-2E4D8C22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D86B1-7CAE-F35E-962A-FD1D1C918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FE297-351B-9471-5281-420ED5F22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91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23912-CC67-E90D-9274-A2630B7A6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989542-971E-4178-E1E6-66C5DFB99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C3844-7F30-138F-D967-E6420B14D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AA39D-108A-D099-047B-DC855A50C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26392-DE11-18AD-2466-3C0EFC97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320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3C9328-CF67-12B5-596A-76A397AF9D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FC1F3D-29EA-AD08-5EEE-34B80187E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AE420-4C01-EE20-5BA0-A7645DEE5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77556-4C6C-64E5-4E3A-8B9D9806B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29A65-962E-9AC6-77CB-FFD30B7B1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764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C55DA-BE49-D60A-7EE6-5C2957498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28621-993B-9A8A-A0C7-AA8A51EA7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94090-90AE-C2F8-1077-BBF7CB2F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D55A1-F7A8-D7BE-16FD-99FD2162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ECDB0-AB42-151D-B9BE-D12E07D0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6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5C8E1-8FFA-8D06-90CA-89308B6E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77634B-B6F6-DC48-49BD-F5C23B9A1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B2E64-26B7-6C37-4D9D-85AEA4B29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BE1D8-B8F1-F512-D191-3CE6A6733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5FB56-1B54-2227-3CAA-09CF08156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18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A428D-0F26-B73E-0205-6DE034AE3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BA568-7374-61C1-D5DF-F3468B2948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4ED832-F4C6-843D-3E62-06963D8DF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A64A1-C7F2-A671-709B-BD875E82F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3CE6D-B6B5-26A4-CE1F-569F84904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6E449-B15A-46A5-87D9-295B7A40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29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D9404-2939-7CC0-6F6B-CCC7727D7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D8833-56B7-1A45-FFFF-FC5C9C3C3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4EA37-B63E-1744-CDCC-DCD41FE78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83A64C-0F4F-9612-AB0F-2C071FE284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A823E2-5FEC-D25E-C3BD-59256DCD02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BA68DE-19E7-0DB9-D07D-98BF248FD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F0396B-6FDF-03D1-ACBD-1FD82220E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A94380-06B6-BEB8-300E-5BBAE37E1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0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98B22-6844-5114-0942-CA21FC596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19FDC-64A1-66FA-9D85-E209FA5C1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656B4A-8A42-D0EB-4124-790BD5B57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58341-9759-8445-64ED-B5C0C247E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42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724602-4A16-B8DD-BA7D-9C8A78C86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104CAB-AC7E-7A96-FBC6-06A75B1C2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B9072-8984-6C96-454A-B29F4D581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45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2AA00-FEC5-3514-3FEB-C4BDE2F62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8AA98-1C96-EFB4-87E8-5026CF094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C9FF59-0ED0-A561-C9F6-C5EECE0E4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C46D0-2E82-C313-E935-0D0CDFDD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E39781-1EB4-350B-8E34-0512FCA89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E4AC82-C7E6-5661-0FCD-CBD336C1E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6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9C9C6-DEA5-E92D-D57C-1FFB3C80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D089AD-A23C-098B-2C04-15BEC408A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AA04C5-7BE4-88AD-2D48-7B0D5BFD7D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8B6B10-99D2-1A38-E174-8D144C11A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4032A-52DC-46C1-0FDB-6E89FD313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B46CD-AFC4-3E89-40C3-83B69BB32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97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D1AF5B-F2E7-0225-F56E-04EA4D611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F49CC0-97EF-401A-DFA8-473F4F5FD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20DFD-402B-D639-95DD-E568C981D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B75EA-514A-3C1D-CC32-E291D37D4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CF368-1913-5A2A-EE6B-9B87AB885C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8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de/foto/hotel-hotels-london-sofitel-39469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ibreshot.com/business-analysis/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de/foto/hotel-hotels-london-sofitel-39469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de/foto/hotel-hotels-london-sofitel-39469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da/photo/972978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Microsoft_Excel_2013-2019_logo.svg" TargetMode="External"/><Relationship Id="rId3" Type="http://schemas.openxmlformats.org/officeDocument/2006/relationships/diagramLayout" Target="../diagrams/layout1.xml"/><Relationship Id="rId7" Type="http://schemas.openxmlformats.org/officeDocument/2006/relationships/image" Target="../media/image12.png"/><Relationship Id="rId12" Type="http://schemas.openxmlformats.org/officeDocument/2006/relationships/image" Target="../media/image1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14.png"/><Relationship Id="rId5" Type="http://schemas.openxmlformats.org/officeDocument/2006/relationships/diagramColors" Target="../diagrams/colors1.xml"/><Relationship Id="rId10" Type="http://schemas.openxmlformats.org/officeDocument/2006/relationships/image" Target="../media/image13.jpg"/><Relationship Id="rId4" Type="http://schemas.openxmlformats.org/officeDocument/2006/relationships/diagramQuickStyle" Target="../diagrams/quickStyle1.xml"/><Relationship Id="rId9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researchleap.com/hrm-in-relation-to-employee-motivation-and-job-performance-in-the-hospitality-industry/" TargetMode="External"/><Relationship Id="rId3" Type="http://schemas.openxmlformats.org/officeDocument/2006/relationships/diagramLayout" Target="../diagrams/layout2.xml"/><Relationship Id="rId7" Type="http://schemas.openxmlformats.org/officeDocument/2006/relationships/image" Target="../media/image2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  <a:blipFill dpi="0" rotWithShape="1">
            <a:blip r:embed="rId4">
              <a:alphaModFix amt="48000"/>
            </a:blip>
            <a:srcRect/>
            <a:tile tx="0" ty="0" sx="100000" sy="100000" flip="none" algn="tl"/>
          </a:blipFill>
        </p:spPr>
        <p:txBody>
          <a:bodyPr>
            <a:normAutofit/>
          </a:bodyPr>
          <a:lstStyle/>
          <a:p>
            <a:r>
              <a:rPr dirty="0">
                <a:solidFill>
                  <a:schemeClr val="bg1"/>
                </a:solidFill>
                <a:latin typeface="Algerian" panose="04020705040A02060702" pitchFamily="82" charset="0"/>
              </a:rPr>
              <a:t>Hospitality Analysis &amp; Insights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772" y="2808513"/>
            <a:ext cx="6400800" cy="2721429"/>
          </a:xfrm>
        </p:spPr>
        <p:txBody>
          <a:bodyPr>
            <a:normAutofit fontScale="85000" lnSpcReduction="20000"/>
          </a:bodyPr>
          <a:lstStyle/>
          <a:p>
            <a:endParaRPr sz="34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algn="l"/>
            <a:endParaRPr lang="en-US" sz="3600" b="1" dirty="0">
              <a:solidFill>
                <a:schemeClr val="bg1"/>
              </a:solidFill>
              <a:latin typeface="Amasis MT Pro Black" panose="02040A04050005020304" pitchFamily="18" charset="0"/>
            </a:endParaRPr>
          </a:p>
          <a:p>
            <a:pPr algn="l"/>
            <a:r>
              <a:rPr sz="3600" b="1" dirty="0">
                <a:solidFill>
                  <a:srgbClr val="DCEE6E"/>
                </a:solidFill>
                <a:latin typeface="Amasis MT Pro Black" panose="02040A04050005020304" pitchFamily="18" charset="0"/>
              </a:rPr>
              <a:t>Prepared by: </a:t>
            </a:r>
            <a:endParaRPr lang="en-US" sz="3600" b="1" dirty="0">
              <a:solidFill>
                <a:srgbClr val="DCEE6E"/>
              </a:solidFill>
              <a:latin typeface="Amasis MT Pro Black" panose="02040A04050005020304" pitchFamily="18" charset="0"/>
            </a:endParaRPr>
          </a:p>
          <a:p>
            <a:pPr algn="l"/>
            <a:r>
              <a:rPr lang="en-IN" sz="4000" b="1" dirty="0">
                <a:solidFill>
                  <a:srgbClr val="DCEE6E"/>
                </a:solidFill>
                <a:latin typeface="Amasis MT Pro Black" panose="020F0502020204030204" pitchFamily="18" charset="0"/>
              </a:rPr>
              <a:t>Ayush, Sanuja, Swathi, Jayshree, Rajan, Priyanshu, </a:t>
            </a:r>
            <a:r>
              <a:rPr lang="en-IN" sz="4000" b="1" dirty="0" err="1">
                <a:solidFill>
                  <a:srgbClr val="DCEE6E"/>
                </a:solidFill>
                <a:latin typeface="Amasis MT Pro Black" panose="020F0502020204030204" pitchFamily="18" charset="0"/>
              </a:rPr>
              <a:t>Shrusthi</a:t>
            </a:r>
            <a:endParaRPr lang="en-IN" sz="4000" b="1" dirty="0">
              <a:solidFill>
                <a:srgbClr val="DCEE6E"/>
              </a:solidFill>
              <a:latin typeface="Amasis MT Pro Black" panose="020F05020202040302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and papers on a desk&#10;&#10;AI-generated content may be incorrect.">
            <a:extLst>
              <a:ext uri="{FF2B5EF4-FFF2-40B4-BE49-F238E27FC236}">
                <a16:creationId xmlns:a16="http://schemas.microsoft.com/office/drawing/2014/main" id="{00DD8F59-424B-D1EA-9502-2CD1A4C328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5818" r="5181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635" y="728906"/>
            <a:ext cx="7344354" cy="2057037"/>
          </a:xfrm>
        </p:spPr>
        <p:txBody>
          <a:bodyPr>
            <a:normAutofit/>
          </a:bodyPr>
          <a:lstStyle/>
          <a:p>
            <a:r>
              <a:rPr lang="en-IN" sz="6000" dirty="0">
                <a:solidFill>
                  <a:srgbClr val="FFFFFF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Key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807" y="2957665"/>
            <a:ext cx="8484850" cy="31714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rgbClr val="FFFFFF"/>
                </a:solidFill>
              </a:rPr>
              <a:t>• </a:t>
            </a:r>
            <a:r>
              <a:rPr lang="en-US" sz="4000" dirty="0">
                <a:solidFill>
                  <a:srgbClr val="FFFFFF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Utilization rate ~58% (scope for improvement)</a:t>
            </a:r>
          </a:p>
          <a:p>
            <a:pPr marL="0" indent="0">
              <a:buNone/>
            </a:pPr>
            <a:r>
              <a:rPr lang="en-US" sz="4000" dirty="0">
                <a:solidFill>
                  <a:srgbClr val="FFFFFF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• High cancellations/no-shows reduced revenue</a:t>
            </a:r>
          </a:p>
          <a:p>
            <a:pPr marL="0" indent="0">
              <a:buNone/>
            </a:pPr>
            <a:r>
              <a:rPr lang="en-US" sz="4000" dirty="0">
                <a:solidFill>
                  <a:srgbClr val="FFFFFF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• Seasonal occupancy and booking trends identified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r>
              <a:rPr lang="en-IN" sz="4700">
                <a:latin typeface="Aldhabi" panose="01000000000000000000" pitchFamily="2" charset="-78"/>
                <a:cs typeface="Aldhabi" panose="01000000000000000000" pitchFamily="2" charset="-78"/>
              </a:rPr>
              <a:t>Conclusion &amp;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751586"/>
            <a:ext cx="3182691" cy="39244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Improve utilization through targeted offers</a:t>
            </a:r>
          </a:p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Reduce cancellations with stricter booking policies</a:t>
            </a:r>
          </a:p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Plan resources based on seasonal demand</a:t>
            </a:r>
          </a:p>
        </p:txBody>
      </p:sp>
      <p:pic>
        <p:nvPicPr>
          <p:cNvPr id="5" name="Picture 4" descr="A building with lights on&#10;&#10;AI-generated content may be incorrect.">
            <a:extLst>
              <a:ext uri="{FF2B5EF4-FFF2-40B4-BE49-F238E27FC236}">
                <a16:creationId xmlns:a16="http://schemas.microsoft.com/office/drawing/2014/main" id="{19CAEBD0-25C1-4B4C-D084-F48F7C5AF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942" r="17637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ilding with lights on&#10;&#10;AI-generated content may be incorrect.">
            <a:extLst>
              <a:ext uri="{FF2B5EF4-FFF2-40B4-BE49-F238E27FC236}">
                <a16:creationId xmlns:a16="http://schemas.microsoft.com/office/drawing/2014/main" id="{FC23D151-2B17-44A8-5231-44732FD211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"/>
          <a:stretch>
            <a:fillRect/>
          </a:stretch>
        </p:blipFill>
        <p:spPr>
          <a:xfrm>
            <a:off x="20" y="10"/>
            <a:ext cx="914169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D866EF-8555-2DB3-5208-F68AC3532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22363"/>
            <a:ext cx="6858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700" b="1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20501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2351315"/>
            <a:ext cx="2468166" cy="3854221"/>
          </a:xfrm>
        </p:spPr>
        <p:txBody>
          <a:bodyPr anchor="ctr">
            <a:normAutofit/>
          </a:bodyPr>
          <a:lstStyle/>
          <a:p>
            <a:r>
              <a:rPr lang="en-IN" sz="4000" dirty="0">
                <a:latin typeface="Aldhabi" panose="01000000000000000000" pitchFamily="2" charset="-78"/>
                <a:cs typeface="Aldhabi" panose="01000000000000000000" pitchFamily="2" charset="-78"/>
              </a:rPr>
              <a:t>Introduction /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2351316"/>
            <a:ext cx="5614060" cy="385422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Analyze hospitality performance: bookings, cancellations, revenue, occupancy, and trends</a:t>
            </a:r>
          </a:p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Data Sources: Hospitality dataset (cleaned and transformed)</a:t>
            </a:r>
          </a:p>
          <a:p>
            <a:pPr marL="0" indent="0">
              <a:buNone/>
            </a:pPr>
            <a:r>
              <a:rPr lang="en-US" sz="2800" dirty="0">
                <a:latin typeface="Aparajita" panose="02020603050405020304" pitchFamily="18" charset="0"/>
                <a:cs typeface="Aparajita" panose="02020603050405020304" pitchFamily="18" charset="0"/>
              </a:rPr>
              <a:t>• Aim: Provide insights for decision-making and efficiency improvement</a:t>
            </a:r>
          </a:p>
        </p:txBody>
      </p:sp>
      <p:pic>
        <p:nvPicPr>
          <p:cNvPr id="5" name="Picture 4" descr="A pool with a gazebo and palm trees at night&#10;&#10;AI-generated content may be incorrect.">
            <a:extLst>
              <a:ext uri="{FF2B5EF4-FFF2-40B4-BE49-F238E27FC236}">
                <a16:creationId xmlns:a16="http://schemas.microsoft.com/office/drawing/2014/main" id="{2E921AE5-730A-5C10-2686-9D8406B60D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978" b="5948"/>
          <a:stretch>
            <a:fillRect/>
          </a:stretch>
        </p:blipFill>
        <p:spPr>
          <a:xfrm>
            <a:off x="20" y="10"/>
            <a:ext cx="9143980" cy="2743189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792" y="-160741"/>
            <a:ext cx="8471808" cy="1899912"/>
          </a:xfrm>
        </p:spPr>
        <p:txBody>
          <a:bodyPr>
            <a:normAutofit/>
          </a:bodyPr>
          <a:lstStyle/>
          <a:p>
            <a:r>
              <a:rPr lang="en-IN" sz="600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Tools &amp; Approach</a:t>
            </a:r>
            <a:endParaRPr lang="en-IN" sz="6000" dirty="0">
              <a:solidFill>
                <a:schemeClr val="bg1"/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ECF03578-CEA8-2DBD-DD9C-F89515CE0A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096554"/>
              </p:ext>
            </p:extLst>
          </p:nvPr>
        </p:nvGraphicFramePr>
        <p:xfrm>
          <a:off x="359230" y="1649542"/>
          <a:ext cx="8645978" cy="40059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 descr="A green box with a white x on it&#10;&#10;AI-generated content may be incorrect.">
            <a:extLst>
              <a:ext uri="{FF2B5EF4-FFF2-40B4-BE49-F238E27FC236}">
                <a16:creationId xmlns:a16="http://schemas.microsoft.com/office/drawing/2014/main" id="{AE23C4AC-083E-BCD4-49B4-416E1D6A70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 flipH="1">
            <a:off x="386219" y="1528342"/>
            <a:ext cx="963223" cy="10305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B17AA2-AD53-BD36-C7AC-5F0A587C5150}"/>
              </a:ext>
            </a:extLst>
          </p:cNvPr>
          <p:cNvSpPr txBox="1"/>
          <p:nvPr/>
        </p:nvSpPr>
        <p:spPr>
          <a:xfrm flipH="1">
            <a:off x="8203773" y="6977470"/>
            <a:ext cx="4571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8" tooltip="https://commons.wikimedia.org/wiki/File:Microsoft_Excel_2013-2019_logo.svg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9" tooltip="https://creativecommons.org/licenses/by-sa/3.0/"/>
              </a:rPr>
              <a:t>CC BY-SA</a:t>
            </a:r>
            <a:endParaRPr lang="en-IN" sz="90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F7BE56C-457F-062F-B350-03AF6395A3EA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386220" y="2733650"/>
            <a:ext cx="963223" cy="8231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5B41E3E-CC55-0CAD-83F8-A86CEC79697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/>
          <a:stretch/>
        </p:blipFill>
        <p:spPr>
          <a:xfrm>
            <a:off x="386220" y="3781523"/>
            <a:ext cx="963223" cy="823134"/>
          </a:xfrm>
          <a:prstGeom prst="rect">
            <a:avLst/>
          </a:prstGeom>
        </p:spPr>
      </p:pic>
      <p:pic>
        <p:nvPicPr>
          <p:cNvPr id="21" name="Picture 20" descr="A blue cylinder with white text&#10;&#10;AI-generated content may be incorrect.">
            <a:extLst>
              <a:ext uri="{FF2B5EF4-FFF2-40B4-BE49-F238E27FC236}">
                <a16:creationId xmlns:a16="http://schemas.microsoft.com/office/drawing/2014/main" id="{185AC428-0322-841B-021B-C5EFCAF0CF4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9230" y="4829396"/>
            <a:ext cx="990213" cy="8231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blue background with black text">
            <a:extLst>
              <a:ext uri="{FF2B5EF4-FFF2-40B4-BE49-F238E27FC236}">
                <a16:creationId xmlns:a16="http://schemas.microsoft.com/office/drawing/2014/main" id="{35828DEC-A155-DA0F-2573-4F1EDA477F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10" r="3" b="3"/>
          <a:stretch>
            <a:fillRect/>
          </a:stretch>
        </p:blipFill>
        <p:spPr>
          <a:xfrm>
            <a:off x="0" y="0"/>
            <a:ext cx="3356362" cy="16440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D4747E-2E4D-9067-4C15-E5181B75C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0299" y="484632"/>
            <a:ext cx="5104990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IN" b="1">
                <a:latin typeface="Aldhabi" panose="01000000000000000000" pitchFamily="2" charset="-78"/>
                <a:cs typeface="Aldhabi" panose="01000000000000000000" pitchFamily="2" charset="-78"/>
              </a:rPr>
              <a:t>Key KPIs (Hospitality Performance)</a:t>
            </a:r>
            <a:endParaRPr lang="en-IN" b="1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3E4B1BD-4210-5390-6076-4E61AD203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0299" y="2121408"/>
            <a:ext cx="5104989" cy="4050792"/>
          </a:xfrm>
        </p:spPr>
        <p:txBody>
          <a:bodyPr>
            <a:noAutofit/>
          </a:bodyPr>
          <a:lstStyle/>
          <a:p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Revenue gives us the financial performance. </a:t>
            </a:r>
          </a:p>
          <a:p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Total Bookings show customer engagement and demand. </a:t>
            </a:r>
          </a:p>
          <a:p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Occupancy % is a measure of efficiency in utilizing available capacity.</a:t>
            </a:r>
          </a:p>
          <a:p>
            <a:r>
              <a:rPr lang="en-US" sz="2400" dirty="0">
                <a:latin typeface="Aparajita" panose="02020603050405020304" pitchFamily="18" charset="0"/>
                <a:cs typeface="Aparajita" panose="02020603050405020304" pitchFamily="18" charset="0"/>
              </a:rPr>
              <a:t>Cancellations/no-shows highlight potential revenue loss. Together, these KPIs give a holistic view of the hospitality business performance.”</a:t>
            </a:r>
          </a:p>
        </p:txBody>
      </p:sp>
      <p:pic>
        <p:nvPicPr>
          <p:cNvPr id="10" name="Content Placeholder 9" descr="A blue background with black text&#10;&#10;AI-generated content may be incorrect.">
            <a:extLst>
              <a:ext uri="{FF2B5EF4-FFF2-40B4-BE49-F238E27FC236}">
                <a16:creationId xmlns:a16="http://schemas.microsoft.com/office/drawing/2014/main" id="{31FC5370-C22C-A21D-FA4D-CA68E8B4BF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499" r="2" b="15265"/>
          <a:stretch>
            <a:fillRect/>
          </a:stretch>
        </p:blipFill>
        <p:spPr>
          <a:xfrm>
            <a:off x="0" y="3445464"/>
            <a:ext cx="3356362" cy="1644014"/>
          </a:xfrm>
          <a:prstGeom prst="rect">
            <a:avLst/>
          </a:prstGeom>
        </p:spPr>
      </p:pic>
      <p:pic>
        <p:nvPicPr>
          <p:cNvPr id="5" name="Content Placeholder 4" descr="A blue background with black text&#10;&#10;AI-generated content may be incorrect.">
            <a:extLst>
              <a:ext uri="{FF2B5EF4-FFF2-40B4-BE49-F238E27FC236}">
                <a16:creationId xmlns:a16="http://schemas.microsoft.com/office/drawing/2014/main" id="{0D818271-91D7-3560-3554-28BE39FEE3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91" r="1341" b="-3"/>
          <a:stretch>
            <a:fillRect/>
          </a:stretch>
        </p:blipFill>
        <p:spPr>
          <a:xfrm>
            <a:off x="2508" y="5213986"/>
            <a:ext cx="3356362" cy="1644014"/>
          </a:xfrm>
          <a:prstGeom prst="rect">
            <a:avLst/>
          </a:prstGeom>
        </p:spPr>
      </p:pic>
      <p:pic>
        <p:nvPicPr>
          <p:cNvPr id="13" name="Content Placeholder 12" descr="A blue background with black text&#10;&#10;AI-generated content may be incorrect.">
            <a:extLst>
              <a:ext uri="{FF2B5EF4-FFF2-40B4-BE49-F238E27FC236}">
                <a16:creationId xmlns:a16="http://schemas.microsoft.com/office/drawing/2014/main" id="{BCD23364-CFF2-AE5F-C4AF-8390B0E939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036" r="-3" b="-3"/>
          <a:stretch>
            <a:fillRect/>
          </a:stretch>
        </p:blipFill>
        <p:spPr>
          <a:xfrm>
            <a:off x="0" y="1722732"/>
            <a:ext cx="3356362" cy="164401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112542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7190"/>
            <a:ext cx="8229600" cy="824819"/>
          </a:xfrm>
        </p:spPr>
        <p:txBody>
          <a:bodyPr>
            <a:normAutofit fontScale="90000"/>
          </a:bodyPr>
          <a:lstStyle/>
          <a:p>
            <a:pPr algn="ctr"/>
            <a:r>
              <a:rPr lang="en-IN" sz="6000" dirty="0">
                <a:solidFill>
                  <a:schemeClr val="bg1">
                    <a:lumMod val="9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Excel Dashboard</a:t>
            </a:r>
          </a:p>
        </p:txBody>
      </p:sp>
      <p:pic>
        <p:nvPicPr>
          <p:cNvPr id="6" name="Content Placeholder 5" descr="A screenshot of a hotel dashboard&#10;&#10;AI-generated content may be incorrect.">
            <a:extLst>
              <a:ext uri="{FF2B5EF4-FFF2-40B4-BE49-F238E27FC236}">
                <a16:creationId xmlns:a16="http://schemas.microsoft.com/office/drawing/2014/main" id="{960F0F29-8E0F-BB7A-F065-9F32D048C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175657"/>
            <a:ext cx="9144000" cy="5682343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Autofit/>
          </a:bodyPr>
          <a:lstStyle/>
          <a:p>
            <a:pPr algn="ctr"/>
            <a:r>
              <a:rPr sz="6000" dirty="0">
                <a:solidFill>
                  <a:schemeClr val="bg1">
                    <a:lumMod val="9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Power BI Dashboard</a:t>
            </a:r>
          </a:p>
        </p:txBody>
      </p:sp>
      <p:pic>
        <p:nvPicPr>
          <p:cNvPr id="12" name="Content Placeholder 11" descr="A close-up of a graph&#10;&#10;AI-generated content may be incorrect.">
            <a:extLst>
              <a:ext uri="{FF2B5EF4-FFF2-40B4-BE49-F238E27FC236}">
                <a16:creationId xmlns:a16="http://schemas.microsoft.com/office/drawing/2014/main" id="{D42B8FD3-D92C-4953-C2FE-EB266E42D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0084" y="3982107"/>
            <a:ext cx="4633916" cy="2919441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100A20BC-3007-FE6A-71F8-A922F2D0A1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10084" y="1213757"/>
            <a:ext cx="4633916" cy="2786739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BD4BF363-BA2C-FA85-C36E-F369EB893F4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0" y="4044041"/>
            <a:ext cx="4527766" cy="2857506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7ADC5FC-F1AE-FA08-2BA4-B827F6AA1C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1" y="1213757"/>
            <a:ext cx="4501243" cy="285750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895"/>
            <a:ext cx="8229600" cy="813934"/>
          </a:xfrm>
        </p:spPr>
        <p:txBody>
          <a:bodyPr>
            <a:normAutofit fontScale="90000"/>
          </a:bodyPr>
          <a:lstStyle/>
          <a:p>
            <a:pPr algn="ctr"/>
            <a:r>
              <a:rPr sz="6000" dirty="0">
                <a:solidFill>
                  <a:schemeClr val="bg1">
                    <a:lumMod val="9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Tableau Dashboard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118EB5-D357-395D-C856-046E0DF53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896112"/>
            <a:ext cx="9144000" cy="5961888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40A6E-F140-9450-1E0E-10C73BE4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SQL Queries…</a:t>
            </a:r>
            <a:endParaRPr lang="en-IN" sz="6000" dirty="0">
              <a:solidFill>
                <a:schemeClr val="bg1">
                  <a:lumMod val="95000"/>
                </a:schemeClr>
              </a:solidFill>
              <a:latin typeface="Aldhabi" panose="01000000000000000000" pitchFamily="2" charset="-78"/>
              <a:cs typeface="Aldhabi" panose="01000000000000000000" pitchFamily="2" charset="-78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776D18-7B1D-E96C-C9CC-0A62801AEB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472184"/>
            <a:ext cx="9144000" cy="5385815"/>
          </a:xfrm>
        </p:spPr>
      </p:pic>
    </p:spTree>
    <p:extLst>
      <p:ext uri="{BB962C8B-B14F-4D97-AF65-F5344CB8AC3E}">
        <p14:creationId xmlns:p14="http://schemas.microsoft.com/office/powerpoint/2010/main" val="2367579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IN" sz="3500" dirty="0">
                <a:latin typeface="Aldhabi" panose="01000000000000000000" pitchFamily="2" charset="-78"/>
                <a:cs typeface="Aldhabi" panose="01000000000000000000" pitchFamily="2" charset="-78"/>
              </a:rPr>
              <a:t>Comparative Insights Across Tools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395181BF-23B4-230E-3E8A-544A5005E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2059963"/>
              </p:ext>
            </p:extLst>
          </p:nvPr>
        </p:nvGraphicFramePr>
        <p:xfrm>
          <a:off x="551160" y="2188200"/>
          <a:ext cx="3628954" cy="4441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group of people in a restaurant&#10;&#10;AI-generated content may be incorrect.">
            <a:extLst>
              <a:ext uri="{FF2B5EF4-FFF2-40B4-BE49-F238E27FC236}">
                <a16:creationId xmlns:a16="http://schemas.microsoft.com/office/drawing/2014/main" id="{4B0C5B89-E56F-797F-BFE9-36F9FA30AE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8224" r="9550" b="2"/>
          <a:stretch>
            <a:fillRect/>
          </a:stretch>
        </p:blipFill>
        <p:spPr>
          <a:xfrm>
            <a:off x="4284565" y="2478024"/>
            <a:ext cx="4507391" cy="36941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</TotalTime>
  <Words>264</Words>
  <Application>Microsoft Office PowerPoint</Application>
  <PresentationFormat>On-screen Show (4:3)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Aldhabi</vt:lpstr>
      <vt:lpstr>Algerian</vt:lpstr>
      <vt:lpstr>Amasis MT Pro Black</vt:lpstr>
      <vt:lpstr>Aparajita</vt:lpstr>
      <vt:lpstr>Aptos</vt:lpstr>
      <vt:lpstr>Aptos Display</vt:lpstr>
      <vt:lpstr>Arial</vt:lpstr>
      <vt:lpstr>Office Theme</vt:lpstr>
      <vt:lpstr>Hospitality Analysis &amp; Insights</vt:lpstr>
      <vt:lpstr>Introduction / Objective</vt:lpstr>
      <vt:lpstr>Tools &amp; Approach</vt:lpstr>
      <vt:lpstr>Key KPIs (Hospitality Performance)</vt:lpstr>
      <vt:lpstr>Excel Dashboard</vt:lpstr>
      <vt:lpstr>Power BI Dashboard</vt:lpstr>
      <vt:lpstr>Tableau Dashboard</vt:lpstr>
      <vt:lpstr>SQL Queries…</vt:lpstr>
      <vt:lpstr>Comparative Insights Across Tools</vt:lpstr>
      <vt:lpstr>Key Findings</vt:lpstr>
      <vt:lpstr>Conclusion &amp; Recommendations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Jayshree Bommali</dc:creator>
  <cp:keywords/>
  <dc:description>generated using python-pptx</dc:description>
  <cp:lastModifiedBy>Ayush Mendhekar</cp:lastModifiedBy>
  <cp:revision>6</cp:revision>
  <dcterms:created xsi:type="dcterms:W3CDTF">2013-01-27T09:14:16Z</dcterms:created>
  <dcterms:modified xsi:type="dcterms:W3CDTF">2025-10-02T19:01:17Z</dcterms:modified>
  <cp:category/>
</cp:coreProperties>
</file>

<file path=docProps/thumbnail.jpeg>
</file>